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5"/>
  </p:notesMasterIdLst>
  <p:sldIdLst>
    <p:sldId id="256" r:id="rId2"/>
    <p:sldId id="258" r:id="rId3"/>
    <p:sldId id="411" r:id="rId4"/>
    <p:sldId id="400" r:id="rId5"/>
    <p:sldId id="410" r:id="rId6"/>
    <p:sldId id="412" r:id="rId7"/>
    <p:sldId id="366" r:id="rId8"/>
    <p:sldId id="405" r:id="rId9"/>
    <p:sldId id="406" r:id="rId10"/>
    <p:sldId id="407" r:id="rId11"/>
    <p:sldId id="408" r:id="rId12"/>
    <p:sldId id="409" r:id="rId13"/>
    <p:sldId id="413" r:id="rId14"/>
    <p:sldId id="414" r:id="rId15"/>
    <p:sldId id="329" r:id="rId16"/>
    <p:sldId id="383" r:id="rId17"/>
    <p:sldId id="274" r:id="rId18"/>
    <p:sldId id="370" r:id="rId19"/>
    <p:sldId id="371" r:id="rId20"/>
    <p:sldId id="372" r:id="rId21"/>
    <p:sldId id="374" r:id="rId22"/>
    <p:sldId id="403" r:id="rId23"/>
    <p:sldId id="367" r:id="rId24"/>
    <p:sldId id="404" r:id="rId25"/>
    <p:sldId id="388" r:id="rId26"/>
    <p:sldId id="395" r:id="rId27"/>
    <p:sldId id="365" r:id="rId28"/>
    <p:sldId id="399" r:id="rId29"/>
    <p:sldId id="381" r:id="rId30"/>
    <p:sldId id="385" r:id="rId31"/>
    <p:sldId id="391" r:id="rId32"/>
    <p:sldId id="396" r:id="rId33"/>
    <p:sldId id="390" r:id="rId34"/>
    <p:sldId id="393" r:id="rId35"/>
    <p:sldId id="397" r:id="rId36"/>
    <p:sldId id="279" r:id="rId37"/>
    <p:sldId id="375" r:id="rId38"/>
    <p:sldId id="379" r:id="rId39"/>
    <p:sldId id="401" r:id="rId40"/>
    <p:sldId id="398" r:id="rId41"/>
    <p:sldId id="360" r:id="rId42"/>
    <p:sldId id="394" r:id="rId43"/>
    <p:sldId id="40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FF2"/>
    <a:srgbClr val="77E8E9"/>
    <a:srgbClr val="4472C4"/>
    <a:srgbClr val="858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73"/>
    <p:restoredTop sz="96053"/>
  </p:normalViewPr>
  <p:slideViewPr>
    <p:cSldViewPr snapToGrid="0" snapToObjects="1">
      <p:cViewPr varScale="1">
        <p:scale>
          <a:sx n="83" d="100"/>
          <a:sy n="83" d="100"/>
        </p:scale>
        <p:origin x="216" y="784"/>
      </p:cViewPr>
      <p:guideLst/>
    </p:cSldViewPr>
  </p:slideViewPr>
  <p:outlineViewPr>
    <p:cViewPr>
      <p:scale>
        <a:sx n="33" d="100"/>
        <a:sy n="33" d="100"/>
      </p:scale>
      <p:origin x="0" y="-17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6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Bellairs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gloor@uwo.c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tiff"/><Relationship Id="rId5" Type="http://schemas.openxmlformats.org/officeDocument/2006/relationships/image" Target="../media/image37.png"/><Relationship Id="rId10" Type="http://schemas.openxmlformats.org/officeDocument/2006/relationships/image" Target="../media/image42.tiff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2" y="358473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Microbial Dark Matter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4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 sample and phage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37A33A-2422-566A-F82C-3C3DDF8B8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4066"/>
            <a:ext cx="7886700" cy="4214455"/>
          </a:xfrm>
        </p:spPr>
      </p:pic>
    </p:spTree>
    <p:extLst>
      <p:ext uri="{BB962C8B-B14F-4D97-AF65-F5344CB8AC3E}">
        <p14:creationId xmlns:p14="http://schemas.microsoft.com/office/powerpoint/2010/main" val="254742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ColabFold</a:t>
            </a:r>
            <a:r>
              <a:rPr lang="en-US" dirty="0"/>
              <a:t> &amp; </a:t>
            </a:r>
            <a:r>
              <a:rPr lang="en-US" dirty="0" err="1"/>
              <a:t>Foldseek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E290BA-B481-2A6B-48C2-B929DDE05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711" y="1825625"/>
            <a:ext cx="5594577" cy="4351338"/>
          </a:xfrm>
        </p:spPr>
      </p:pic>
    </p:spTree>
    <p:extLst>
      <p:ext uri="{BB962C8B-B14F-4D97-AF65-F5344CB8AC3E}">
        <p14:creationId xmlns:p14="http://schemas.microsoft.com/office/powerpoint/2010/main" val="37663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CCA0A7-F9DF-02D0-B8D7-68141054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986179"/>
            <a:ext cx="2693723" cy="383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improvement overall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324E95-08C1-DD79-08D9-450CFE23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729365"/>
            <a:ext cx="5459364" cy="4094523"/>
          </a:xfrm>
        </p:spPr>
      </p:pic>
    </p:spTree>
    <p:extLst>
      <p:ext uri="{BB962C8B-B14F-4D97-AF65-F5344CB8AC3E}">
        <p14:creationId xmlns:p14="http://schemas.microsoft.com/office/powerpoint/2010/main" val="296614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1b)?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411007"/>
            <a:ext cx="34602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/>
              <a:t>Moving and missing parts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Species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sz="2200" b="1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Genes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abundance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Dark matter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No genomes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No annotations</a:t>
            </a:r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91" y="2126612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6234455" y="1536173"/>
            <a:ext cx="28120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next few slides may challenge firmly-held assumptions</a:t>
            </a:r>
          </a:p>
          <a:p>
            <a:endParaRPr lang="en-US" sz="2400" b="1" u="sng" dirty="0"/>
          </a:p>
          <a:p>
            <a:r>
              <a:rPr lang="en-US" sz="2400" dirty="0" err="1"/>
              <a:t>tldr</a:t>
            </a:r>
            <a:r>
              <a:rPr lang="en-US" sz="2400" dirty="0"/>
              <a:t>: all normalizations suck, some suck less than others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A2569-AB8E-E8D7-AE63-E1924690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6" y="846209"/>
            <a:ext cx="5471689" cy="51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00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2)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11023" y="2844122"/>
            <a:ext cx="3835853" cy="235879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5215541" y="3633258"/>
            <a:ext cx="346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parts directly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B5651C3-8952-97BE-4556-6CF9452C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7882"/>
            <a:ext cx="4665245" cy="4665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3)?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C8217-29AE-BA99-5F9F-274B2653650C}"/>
              </a:ext>
            </a:extLst>
          </p:cNvPr>
          <p:cNvCxnSpPr>
            <a:cxnSpLocks/>
          </p:cNvCxnSpPr>
          <p:nvPr/>
        </p:nvCxnSpPr>
        <p:spPr>
          <a:xfrm flipH="1">
            <a:off x="1443789" y="2727158"/>
            <a:ext cx="4427622" cy="586468"/>
          </a:xfrm>
          <a:prstGeom prst="straightConnector1">
            <a:avLst/>
          </a:prstGeom>
          <a:ln w="53975">
            <a:solidFill>
              <a:srgbClr val="092FF2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148166-22E5-2CC0-3DCC-4443B847DEB5}"/>
              </a:ext>
            </a:extLst>
          </p:cNvPr>
          <p:cNvSpPr txBox="1"/>
          <p:nvPr/>
        </p:nvSpPr>
        <p:spPr>
          <a:xfrm>
            <a:off x="5901904" y="1300196"/>
            <a:ext cx="24052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Most tools are </a:t>
            </a:r>
          </a:p>
          <a:p>
            <a:r>
              <a:rPr lang="en-US" sz="2400" dirty="0"/>
              <a:t>designed for: </a:t>
            </a:r>
          </a:p>
          <a:p>
            <a:endParaRPr lang="en-US" sz="2400" dirty="0"/>
          </a:p>
          <a:p>
            <a:r>
              <a:rPr lang="en-US" sz="2400" dirty="0"/>
              <a:t>This</a:t>
            </a:r>
          </a:p>
          <a:p>
            <a:endParaRPr lang="en-US" sz="2400" dirty="0"/>
          </a:p>
          <a:p>
            <a:r>
              <a:rPr lang="en-US" sz="2400" dirty="0"/>
              <a:t>Maybe this</a:t>
            </a:r>
          </a:p>
          <a:p>
            <a:endParaRPr lang="en-US" sz="2400" dirty="0"/>
          </a:p>
          <a:p>
            <a:r>
              <a:rPr lang="en-US" sz="2400" dirty="0"/>
              <a:t>Not this</a:t>
            </a:r>
          </a:p>
          <a:p>
            <a:endParaRPr lang="en-US" sz="2400" dirty="0"/>
          </a:p>
          <a:p>
            <a:r>
              <a:rPr lang="en-US" sz="2400" dirty="0"/>
              <a:t>Or this</a:t>
            </a:r>
          </a:p>
          <a:p>
            <a:endParaRPr lang="en-US" sz="2400" dirty="0"/>
          </a:p>
          <a:p>
            <a:r>
              <a:rPr lang="en-US" sz="2400" dirty="0"/>
              <a:t>Definitely not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7A12D4-09C2-A088-EBE4-EAE3BD88BA3D}"/>
              </a:ext>
            </a:extLst>
          </p:cNvPr>
          <p:cNvCxnSpPr>
            <a:cxnSpLocks/>
          </p:cNvCxnSpPr>
          <p:nvPr/>
        </p:nvCxnSpPr>
        <p:spPr>
          <a:xfrm flipH="1" flipV="1">
            <a:off x="2807368" y="3616850"/>
            <a:ext cx="2989022" cy="1178715"/>
          </a:xfrm>
          <a:prstGeom prst="straightConnector1">
            <a:avLst/>
          </a:prstGeom>
          <a:ln w="53975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A659D-D02B-4541-F142-712D39D504B9}"/>
              </a:ext>
            </a:extLst>
          </p:cNvPr>
          <p:cNvCxnSpPr>
            <a:cxnSpLocks/>
          </p:cNvCxnSpPr>
          <p:nvPr/>
        </p:nvCxnSpPr>
        <p:spPr>
          <a:xfrm flipH="1" flipV="1">
            <a:off x="2062119" y="3562353"/>
            <a:ext cx="3809292" cy="2009648"/>
          </a:xfrm>
          <a:prstGeom prst="straightConnector1">
            <a:avLst/>
          </a:prstGeom>
          <a:ln w="539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FA7FF0-B9C3-5694-27B2-215E3A3319E6}"/>
              </a:ext>
            </a:extLst>
          </p:cNvPr>
          <p:cNvCxnSpPr>
            <a:cxnSpLocks/>
          </p:cNvCxnSpPr>
          <p:nvPr/>
        </p:nvCxnSpPr>
        <p:spPr>
          <a:xfrm flipH="1">
            <a:off x="2454442" y="3401828"/>
            <a:ext cx="3341948" cy="13955"/>
          </a:xfrm>
          <a:prstGeom prst="straightConnector1">
            <a:avLst/>
          </a:prstGeom>
          <a:ln w="53975">
            <a:solidFill>
              <a:srgbClr val="77E8E9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6121DD-CB97-AD02-B115-8F8594527256}"/>
              </a:ext>
            </a:extLst>
          </p:cNvPr>
          <p:cNvCxnSpPr>
            <a:cxnSpLocks/>
          </p:cNvCxnSpPr>
          <p:nvPr/>
        </p:nvCxnSpPr>
        <p:spPr>
          <a:xfrm flipH="1">
            <a:off x="2213811" y="4042611"/>
            <a:ext cx="3582579" cy="55365"/>
          </a:xfrm>
          <a:prstGeom prst="straightConnector1">
            <a:avLst/>
          </a:prstGeom>
          <a:ln w="53975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136525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2" y="1244738"/>
            <a:ext cx="4939867" cy="4368524"/>
          </a:xfrm>
        </p:spPr>
        <p:txBody>
          <a:bodyPr>
            <a:noAutofit/>
          </a:bodyPr>
          <a:lstStyle/>
          <a:p>
            <a:r>
              <a:rPr lang="en-US" sz="1600" dirty="0"/>
              <a:t>Sequencing data are probabilistic random samples</a:t>
            </a:r>
          </a:p>
          <a:p>
            <a:pPr lvl="1"/>
            <a:r>
              <a:rPr lang="en-US" sz="1600" dirty="0"/>
              <a:t>Almost always point observations or worse</a:t>
            </a:r>
          </a:p>
          <a:p>
            <a:r>
              <a:rPr lang="en-US" sz="1600" dirty="0"/>
              <a:t>Sequencing data are compositions</a:t>
            </a:r>
          </a:p>
          <a:p>
            <a:pPr lvl="1"/>
            <a:r>
              <a:rPr lang="en-US" sz="1600" dirty="0"/>
              <a:t>everything correlates with everything</a:t>
            </a:r>
          </a:p>
          <a:p>
            <a:pPr lvl="1"/>
            <a:r>
              <a:rPr lang="en-US" sz="1600" dirty="0"/>
              <a:t>the levels are confounded if the bacterial load (or mRNA content) differs between samples</a:t>
            </a:r>
          </a:p>
          <a:p>
            <a:pPr lvl="1"/>
            <a:r>
              <a:rPr lang="en-US" sz="1600" dirty="0"/>
              <a:t>our conclusions change when we include or exclude different sets of features</a:t>
            </a:r>
          </a:p>
          <a:p>
            <a:pPr marL="457200" lvl="1" indent="0">
              <a:buNone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(Pearson 1896 Proceedings of the Royal Society of London 60, 489: Aitchison 1986 The Statistical Analysis of Compositional Data: Lovell 2015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Bio,11:e1004075 )</a:t>
            </a:r>
          </a:p>
          <a:p>
            <a:r>
              <a:rPr lang="en-US" sz="1600" dirty="0"/>
              <a:t>Sequencing data are high-dimensional</a:t>
            </a:r>
          </a:p>
          <a:p>
            <a:pPr lvl="1"/>
            <a:r>
              <a:rPr lang="en-US" sz="1600" dirty="0"/>
              <a:t>Statistical analyses can be wildly optimistic</a:t>
            </a:r>
          </a:p>
          <a:p>
            <a:pPr lvl="2"/>
            <a:r>
              <a:rPr lang="en-US" sz="1200" dirty="0"/>
              <a:t>Shannon</a:t>
            </a:r>
          </a:p>
          <a:p>
            <a:r>
              <a:rPr lang="en-US" sz="1600" dirty="0"/>
              <a:t>Sequencing data are sparse</a:t>
            </a:r>
          </a:p>
          <a:p>
            <a:pPr lvl="1"/>
            <a:r>
              <a:rPr lang="en-US" sz="1600" dirty="0"/>
              <a:t>Therefore we need to estimate many of our values</a:t>
            </a:r>
          </a:p>
          <a:p>
            <a:r>
              <a:rPr lang="en-US" sz="1600" dirty="0"/>
              <a:t>Most of us are, at best, begrudgingly aware of the extent of the problems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4072" y="6356350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9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915086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923689" y="1515598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60" y="322253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089638" y="5143491"/>
            <a:ext cx="455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checkered past	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58E0CE-F916-55AE-0061-026675FE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1980s – transposition ( Mu (in-vitro), P(chromatin) )</a:t>
            </a:r>
          </a:p>
          <a:p>
            <a:pPr lvl="1"/>
            <a:r>
              <a:rPr lang="en-US" dirty="0"/>
              <a:t>Second in-vitro demonstration ↑ ~100X, Cut &amp; Paste</a:t>
            </a:r>
          </a:p>
          <a:p>
            <a:r>
              <a:rPr lang="en-US" dirty="0"/>
              <a:t>1990s – DSB repair</a:t>
            </a:r>
          </a:p>
          <a:p>
            <a:pPr lvl="1"/>
            <a:r>
              <a:rPr lang="en-US" dirty="0"/>
              <a:t>SDSA</a:t>
            </a:r>
          </a:p>
          <a:p>
            <a:r>
              <a:rPr lang="en-US" dirty="0"/>
              <a:t>2000s – DSB repair, DNA computing</a:t>
            </a:r>
          </a:p>
          <a:p>
            <a:r>
              <a:rPr lang="en-US" dirty="0"/>
              <a:t>2006 – Protein coevolution</a:t>
            </a:r>
          </a:p>
          <a:p>
            <a:pPr lvl="1"/>
            <a:r>
              <a:rPr lang="en-US" dirty="0" err="1"/>
              <a:t>MiP</a:t>
            </a:r>
            <a:r>
              <a:rPr lang="en-US" dirty="0"/>
              <a:t> phylogenetic correction</a:t>
            </a:r>
          </a:p>
          <a:p>
            <a:r>
              <a:rPr lang="en-US" dirty="0"/>
              <a:t>2010s – Microbiomes,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Combinatorial barcoding, </a:t>
            </a:r>
            <a:r>
              <a:rPr lang="en-US" dirty="0" err="1"/>
              <a:t>MTome</a:t>
            </a:r>
            <a:endParaRPr lang="en-US" dirty="0"/>
          </a:p>
          <a:p>
            <a:r>
              <a:rPr lang="en-US" dirty="0"/>
              <a:t>2020s – Eclectic</a:t>
            </a:r>
          </a:p>
          <a:p>
            <a:pPr lvl="1"/>
            <a:r>
              <a:rPr lang="en-US" dirty="0" err="1"/>
              <a:t>Synbio</a:t>
            </a:r>
            <a:r>
              <a:rPr lang="en-US" dirty="0"/>
              <a:t>, bird microbiomes, waste water, ML</a:t>
            </a:r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1781563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4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90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803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917596" y="3628506"/>
            <a:ext cx="4170757" cy="233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r>
              <a:rPr lang="en-CA" sz="1620" dirty="0"/>
              <a:t>Linearizes difference btw parts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u="sng" dirty="0"/>
              <a:t>Almost all normalization are ratios of some sort</a:t>
            </a:r>
            <a:endParaRPr lang="is-IS" sz="1620" u="sng" dirty="0"/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is-IS" sz="1620" b="1" dirty="0"/>
              <a:t>“</a:t>
            </a:r>
            <a:r>
              <a:rPr lang="is-IS" sz="1620" b="1" u="sng" dirty="0"/>
              <a:t>clr works better (UMAP, COR)“</a:t>
            </a:r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EC0E-7F27-2EAE-D035-06BED5DE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5FB754-6EE3-D733-AB7E-3B075ECF1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498600"/>
            <a:ext cx="4700589" cy="4700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37AF-4ED3-7396-8B68-E452A3C6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0BB1-80E3-5993-78F5-0BC79F4C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6B1E2-52B6-D770-9A2F-82384306D676}"/>
              </a:ext>
            </a:extLst>
          </p:cNvPr>
          <p:cNvSpPr txBox="1"/>
          <p:nvPr/>
        </p:nvSpPr>
        <p:spPr>
          <a:xfrm>
            <a:off x="5524501" y="1863735"/>
            <a:ext cx="3213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observed vary greatly by normalization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become more concordant between normalization methods as the sample size increases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Selex N=7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MT N=12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N=48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16S N=160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SS N&gt;1000, min&gt;0.98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2B1C0-1C3D-B2AA-9130-E35940AA59DE}"/>
              </a:ext>
            </a:extLst>
          </p:cNvPr>
          <p:cNvSpPr txBox="1"/>
          <p:nvPr/>
        </p:nvSpPr>
        <p:spPr>
          <a:xfrm>
            <a:off x="7131051" y="6356351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Skinnider:2019 Nat Meth</a:t>
            </a:r>
          </a:p>
        </p:txBody>
      </p:sp>
    </p:spTree>
    <p:extLst>
      <p:ext uri="{BB962C8B-B14F-4D97-AF65-F5344CB8AC3E}">
        <p14:creationId xmlns:p14="http://schemas.microsoft.com/office/powerpoint/2010/main" val="332904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Difficult datasets</a:t>
            </a:r>
          </a:p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May not know what genes are present or what they do</a:t>
            </a:r>
          </a:p>
          <a:p>
            <a:pPr lvl="1"/>
            <a:r>
              <a:rPr lang="en-US" dirty="0"/>
              <a:t>annotation in the era of structure prediction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Test dataset - bacterial vaginosis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Marked asymmetry in bacterial composition</a:t>
            </a:r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functional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KEGG, </a:t>
            </a:r>
            <a:r>
              <a:rPr lang="en-US" dirty="0" err="1"/>
              <a:t>InterPro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b="1" i="1" u="sng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97506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8155-D9C0-974F-AEFA-620B3FDA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7928-0EA1-6B49-B172-5AFFF9A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Vaginal swab – treatment naïve (S)</a:t>
            </a:r>
          </a:p>
          <a:p>
            <a:pPr lvl="1"/>
            <a:r>
              <a:rPr lang="en-US" dirty="0"/>
              <a:t>Vaginal wash – BV treatment naïve, H post-metronidazole (W)</a:t>
            </a:r>
          </a:p>
          <a:p>
            <a:pPr lvl="2"/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144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n-US" dirty="0"/>
          </a:p>
          <a:p>
            <a:r>
              <a:rPr lang="en-US" dirty="0"/>
              <a:t>Annotate reads using same pipeline</a:t>
            </a:r>
          </a:p>
          <a:p>
            <a:pPr lvl="1"/>
            <a:r>
              <a:rPr lang="en-US" dirty="0"/>
              <a:t>VIRGO/SEED</a:t>
            </a:r>
          </a:p>
          <a:p>
            <a:r>
              <a:rPr lang="en-US" dirty="0"/>
              <a:t>Keep functions shared by both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4A93-8F6A-7446-94BF-12373D7F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4615-52C4-E241-95CA-26780AA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87497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EDA05-9B2C-4544-BF0E-7039A86C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6158" y="1374402"/>
            <a:ext cx="4973870" cy="4973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2293-0E7F-F749-8235-61EF376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42E6-6AB6-9D47-9AF5-43CEE94B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15CAA-6E40-9D4C-A5FF-51B108881D07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4EAB10-77D2-B84C-8944-5A8E0AB23A6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2A587C-A27E-994D-93B1-2F23E48DDCA7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5CCE35-8983-6840-8FFA-08BED43BF6CF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9E82F0-056B-3443-943E-D63F71AFB955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690F5-169F-B748-BB51-1C7E9DA983D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55F18F5-2A02-1646-9559-71C13C08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datasets:</a:t>
            </a:r>
          </a:p>
        </p:txBody>
      </p:sp>
    </p:spTree>
    <p:extLst>
      <p:ext uri="{BB962C8B-B14F-4D97-AF65-F5344CB8AC3E}">
        <p14:creationId xmlns:p14="http://schemas.microsoft.com/office/powerpoint/2010/main" val="255023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 with </a:t>
            </a:r>
            <a:r>
              <a:rPr lang="en-US" dirty="0" err="1"/>
              <a:t>edgeR</a:t>
            </a:r>
            <a:r>
              <a:rPr lang="en-US" dirty="0"/>
              <a:t> tool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4232" y="2436907"/>
            <a:ext cx="2958496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DESeq2 no better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Equal number of parts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0 is always 0</a:t>
            </a:r>
          </a:p>
          <a:p>
            <a:endParaRPr lang="en-US" sz="126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1450996"/>
            <a:ext cx="4323290" cy="4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48-85F4-6E4D-BB13-294AEFB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under the hood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DFD54-39DB-A54D-BEC9-B4AAA9B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847851"/>
            <a:ext cx="447323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ECB8D-E663-DD40-B0E8-B8CE401A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B960-8F8C-224B-8F32-C316BD59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FE1B-CCD4-E846-B729-D15C5ED21A03}"/>
              </a:ext>
            </a:extLst>
          </p:cNvPr>
          <p:cNvSpPr/>
          <p:nvPr/>
        </p:nvSpPr>
        <p:spPr>
          <a:xfrm>
            <a:off x="3028950" y="1847851"/>
            <a:ext cx="1757735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0D00D-B787-3F4C-A1AE-A74DDA8D929D}"/>
              </a:ext>
            </a:extLst>
          </p:cNvPr>
          <p:cNvSpPr/>
          <p:nvPr/>
        </p:nvSpPr>
        <p:spPr>
          <a:xfrm>
            <a:off x="5129586" y="1847850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69536-5DF5-1949-9F4F-9DD7884A4A4E}"/>
              </a:ext>
            </a:extLst>
          </p:cNvPr>
          <p:cNvSpPr/>
          <p:nvPr/>
        </p:nvSpPr>
        <p:spPr>
          <a:xfrm>
            <a:off x="2858742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5916-521C-494C-9521-89188553540A}"/>
              </a:ext>
            </a:extLst>
          </p:cNvPr>
          <p:cNvSpPr/>
          <p:nvPr/>
        </p:nvSpPr>
        <p:spPr>
          <a:xfrm>
            <a:off x="5217928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92F3-5EC6-D549-96B6-55AE042F17A9}"/>
              </a:ext>
            </a:extLst>
          </p:cNvPr>
          <p:cNvSpPr txBox="1"/>
          <p:nvPr/>
        </p:nvSpPr>
        <p:spPr>
          <a:xfrm>
            <a:off x="255657" y="1847850"/>
            <a:ext cx="26165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counts to  posterior probability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the distribution via log-ratio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Summarize E(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Directly accounts for sampling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aldex.plotFeature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78BE-BC60-7A20-D8F5-94554B0B6B06}"/>
              </a:ext>
            </a:extLst>
          </p:cNvPr>
          <p:cNvSpPr txBox="1"/>
          <p:nvPr/>
        </p:nvSpPr>
        <p:spPr>
          <a:xfrm>
            <a:off x="5891514" y="6431191"/>
            <a:ext cx="3020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bioconductor.org</a:t>
            </a:r>
            <a:r>
              <a:rPr lang="en-US" sz="800" dirty="0"/>
              <a:t>/packages/release/</a:t>
            </a:r>
            <a:r>
              <a:rPr lang="en-US" sz="800" dirty="0" err="1"/>
              <a:t>bioc</a:t>
            </a:r>
            <a:r>
              <a:rPr lang="en-US" sz="800" dirty="0"/>
              <a:t>/html/ALDEx2.html</a:t>
            </a:r>
          </a:p>
        </p:txBody>
      </p:sp>
    </p:spTree>
    <p:extLst>
      <p:ext uri="{BB962C8B-B14F-4D97-AF65-F5344CB8AC3E}">
        <p14:creationId xmlns:p14="http://schemas.microsoft.com/office/powerpoint/2010/main" val="223101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5" y="203170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7" y="2748700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9" y="2144675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3453319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4229158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5001645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234542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4" y="294945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4" y="367503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4" y="440062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7" y="512900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D58EE-8030-836F-AF1E-7E18A6AEC006}"/>
              </a:ext>
            </a:extLst>
          </p:cNvPr>
          <p:cNvSpPr txBox="1"/>
          <p:nvPr/>
        </p:nvSpPr>
        <p:spPr>
          <a:xfrm>
            <a:off x="6048664" y="6431191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Wu 2021 https://</a:t>
            </a:r>
            <a:r>
              <a:rPr lang="en-US" sz="800" dirty="0" err="1"/>
              <a:t>doi.org</a:t>
            </a:r>
            <a:r>
              <a:rPr lang="en-US" sz="800" dirty="0"/>
              <a:t>/10.1007/978-3-030-71175-7_17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457200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119" y="1346641"/>
            <a:ext cx="36316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dirty="0" err="1"/>
              <a:t>metatranscriptome</a:t>
            </a:r>
            <a:r>
              <a:rPr lang="en-US" sz="2400" dirty="0"/>
              <a:t>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taxa that are driving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genes that contribute to that difference regardless of taxa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functional differences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sz="2400" dirty="0"/>
              <a:t>Ideally analyses are internally consistent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genes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888191"/>
            <a:ext cx="7153144" cy="3901715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DF6DB-FAF3-5A83-3018-B9B1AAD062CA}"/>
              </a:ext>
            </a:extLst>
          </p:cNvPr>
          <p:cNvSpPr txBox="1"/>
          <p:nvPr/>
        </p:nvSpPr>
        <p:spPr>
          <a:xfrm>
            <a:off x="6691745" y="6373091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Fernandes 2016 J Comp $ Graph Stats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from gene mappings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12809-9C0B-0D3F-C74A-85001AFB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7" y="1379914"/>
            <a:ext cx="5029834" cy="4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8EBF-7ED0-C64C-82E8-0304D12F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70" y="605663"/>
            <a:ext cx="5249079" cy="994172"/>
          </a:xfrm>
        </p:spPr>
        <p:txBody>
          <a:bodyPr>
            <a:normAutofit/>
          </a:bodyPr>
          <a:lstStyle/>
          <a:p>
            <a:r>
              <a:rPr lang="en-US" dirty="0"/>
              <a:t>Effect (ALDEx2 E(</a:t>
            </a:r>
            <a:r>
              <a:rPr lang="en-US" dirty="0" err="1"/>
              <a:t>glm</a:t>
            </a:r>
            <a:r>
              <a:rPr lang="en-US" dirty="0"/>
              <a:t>))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43E8-7AC0-404A-96AC-1D44EF7F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99"/>
          <a:stretch/>
        </p:blipFill>
        <p:spPr>
          <a:xfrm>
            <a:off x="2829285" y="1346118"/>
            <a:ext cx="4883480" cy="475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2928-89A2-AD48-91F9-635496FE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3D74-8D94-A24D-BA19-FAF9E671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6DFA8-29A9-E241-934E-F7EECE65DB38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65DEF0-0554-E94C-810E-DC410A86DA4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E0EBE0-7899-5E40-8F80-57D68CF562CE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DA8895-D376-8B4F-8EFB-0EF94DEFAFEA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31F468-BDBF-1347-9990-547F8AD8376D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A3E170-DE4B-9F4C-9724-8A1B5785C9A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BBD52-1E57-14F5-22D9-25A0E7E03C5A}"/>
              </a:ext>
            </a:extLst>
          </p:cNvPr>
          <p:cNvSpPr txBox="1"/>
          <p:nvPr/>
        </p:nvSpPr>
        <p:spPr>
          <a:xfrm>
            <a:off x="6691745" y="6373091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Fernandes 2016 J Comp $ Graph Stats</a:t>
            </a:r>
          </a:p>
        </p:txBody>
      </p:sp>
    </p:spTree>
    <p:extLst>
      <p:ext uri="{BB962C8B-B14F-4D97-AF65-F5344CB8AC3E}">
        <p14:creationId xmlns:p14="http://schemas.microsoft.com/office/powerpoint/2010/main" val="106965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2397D12-091A-8197-4511-B2A24BACB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11" y="1406573"/>
            <a:ext cx="5636029" cy="49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Distinguishing features</a:t>
            </a:r>
          </a:p>
        </p:txBody>
      </p:sp>
      <p:pic>
        <p:nvPicPr>
          <p:cNvPr id="6" name="Content Placeholder 5" descr="fig4_BV_seed_str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2" y="2227263"/>
            <a:ext cx="5931476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165873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Asymmetry in datasets is surprisingly common</a:t>
            </a:r>
          </a:p>
          <a:p>
            <a:pPr lvl="1"/>
            <a:r>
              <a:rPr lang="en-US" dirty="0"/>
              <a:t>Single-cell with different cell types similar but not as extreme</a:t>
            </a:r>
          </a:p>
          <a:p>
            <a:pPr lvl="1"/>
            <a:r>
              <a:rPr lang="en-US" dirty="0"/>
              <a:t>Large CNV will throw off the normalization</a:t>
            </a:r>
          </a:p>
          <a:p>
            <a:r>
              <a:rPr lang="en-US" dirty="0"/>
              <a:t>Proper centering is needed to prevent non-sensical answers</a:t>
            </a:r>
          </a:p>
          <a:p>
            <a:r>
              <a:rPr lang="en-US" dirty="0"/>
              <a:t>Manipulates the probability distributions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Fully general approach that is internally consistent</a:t>
            </a:r>
          </a:p>
          <a:p>
            <a:r>
              <a:rPr lang="en-US" dirty="0"/>
              <a:t>ALDEx2 makes a probabilistic distribution of the data</a:t>
            </a:r>
          </a:p>
          <a:p>
            <a:pPr lvl="1"/>
            <a:r>
              <a:rPr lang="en-US" dirty="0"/>
              <a:t>Only assumption is random sampling</a:t>
            </a:r>
          </a:p>
          <a:p>
            <a:pPr lvl="1"/>
            <a:r>
              <a:rPr lang="en-US" dirty="0"/>
              <a:t>Somethings must be invariant but need not be many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3" y="4951352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452318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156805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364582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315396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1" y="163733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37911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4200973"/>
            <a:ext cx="12243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249316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2612737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2" y="151209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4324350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3" y="421945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4716063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447317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994783"/>
            <a:ext cx="991458" cy="384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A64E3-F04C-8D42-8AA7-4AAEE2FD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2604A-2732-4244-AE4C-02E2A9D7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sequence data are variable</a:t>
            </a:r>
            <a:endParaRPr lang="en-US" b="1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5471" y="630820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1287A-E08C-6347-BC43-AE0FFA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740758"/>
            <a:ext cx="1206500" cy="1701800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93C6ED79-DC4D-6344-B285-266B05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623"/>
          <a:stretch/>
        </p:blipFill>
        <p:spPr>
          <a:xfrm>
            <a:off x="5696523" y="1829705"/>
            <a:ext cx="1108948" cy="1616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8714A3-CF68-0948-AC00-11B6890E1C25}"/>
              </a:ext>
            </a:extLst>
          </p:cNvPr>
          <p:cNvSpPr txBox="1"/>
          <p:nvPr/>
        </p:nvSpPr>
        <p:spPr>
          <a:xfrm>
            <a:off x="7605826" y="34958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A91CF-9D5B-B641-8DC9-E6D85B680A34}"/>
              </a:ext>
            </a:extLst>
          </p:cNvPr>
          <p:cNvSpPr txBox="1"/>
          <p:nvPr/>
        </p:nvSpPr>
        <p:spPr>
          <a:xfrm>
            <a:off x="5845190" y="35097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AADF65-58B5-4642-B834-0F30845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3" y="3600383"/>
            <a:ext cx="1231900" cy="166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775D3-5E1D-1241-8080-1D908C6D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3581057"/>
            <a:ext cx="123190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5C70B2-0E9F-9342-B5C2-8AF272B04FF1}"/>
              </a:ext>
            </a:extLst>
          </p:cNvPr>
          <p:cNvSpPr txBox="1"/>
          <p:nvPr/>
        </p:nvSpPr>
        <p:spPr>
          <a:xfrm>
            <a:off x="1353508" y="1822103"/>
            <a:ext cx="3444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features from same samples from the same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Sequenced on different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get comparable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variability by sampling </a:t>
            </a:r>
            <a:r>
              <a:rPr lang="en-US" dirty="0">
                <a:solidFill>
                  <a:srgbClr val="C00000"/>
                </a:solidFill>
              </a:rPr>
              <a:t>Dirichlet</a:t>
            </a:r>
            <a:r>
              <a:rPr lang="en-US" dirty="0"/>
              <a:t>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Multivariate, constrained balls in an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the 0s!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49" y="1565025"/>
            <a:ext cx="3892065" cy="2653868"/>
          </a:xfrm>
        </p:spPr>
        <p:txBody>
          <a:bodyPr>
            <a:noAutofit/>
          </a:bodyPr>
          <a:lstStyle/>
          <a:p>
            <a:r>
              <a:rPr lang="en-US" sz="2000" dirty="0"/>
              <a:t>0 count can be real – or a non-detect</a:t>
            </a:r>
          </a:p>
          <a:p>
            <a:r>
              <a:rPr lang="en-US" sz="2000" dirty="0"/>
              <a:t>0 count is not 0 probability to detect the count</a:t>
            </a:r>
          </a:p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281327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562451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17815" y="635635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6" y="3858176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473528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8" y="456008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3" y="4973550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74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3B4D02-BDF4-2362-BC44-78BF556D3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02564"/>
            <a:ext cx="4351338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99B73-5689-BA60-66A2-FD890CCC1F28}"/>
              </a:ext>
            </a:extLst>
          </p:cNvPr>
          <p:cNvSpPr txBox="1"/>
          <p:nvPr/>
        </p:nvSpPr>
        <p:spPr>
          <a:xfrm>
            <a:off x="5157577" y="943379"/>
            <a:ext cx="3416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TMM/RLE normalization does not: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vs. perturbation (batch)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rational correlations in small datasets</a:t>
            </a:r>
          </a:p>
          <a:p>
            <a:endParaRPr lang="en-US" dirty="0"/>
          </a:p>
          <a:p>
            <a:r>
              <a:rPr lang="en-US" b="1" u="sng" dirty="0"/>
              <a:t>TMM/RLE normalization does: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provide consistent distances with filtered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Log-ratios behave rationally </a:t>
            </a:r>
            <a:r>
              <a:rPr lang="en-US" dirty="0"/>
              <a:t>under all scenarios – internal consistency with subsets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2B078-F468-B255-64C8-1F09E34F5DC7}"/>
              </a:ext>
            </a:extLst>
          </p:cNvPr>
          <p:cNvSpPr txBox="1"/>
          <p:nvPr/>
        </p:nvSpPr>
        <p:spPr>
          <a:xfrm>
            <a:off x="6457950" y="6423497"/>
            <a:ext cx="1225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(2022) 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CRAN:aIc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9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1a)?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411007"/>
            <a:ext cx="34602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/>
              <a:t>Moving and missing parts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Species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sz="2200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/>
              <a:t>Genes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abundance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b="1" dirty="0"/>
              <a:t>Dark matter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No genomes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 dirty="0"/>
              <a:t>No annotations</a:t>
            </a:r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  <a:p>
            <a:pPr marL="742950" lvl="1" indent="-285750">
              <a:buFont typeface="Arial"/>
              <a:buChar char="•"/>
            </a:pPr>
            <a:endParaRPr lang="en-US" sz="2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91" y="2126612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F682-208D-924C-B388-AE7DE648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does and does not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B654-00C1-AB40-AA03-C0B9943C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not 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Assume distributions</a:t>
            </a:r>
          </a:p>
          <a:p>
            <a:pPr lvl="1"/>
            <a:r>
              <a:rPr lang="en-US" dirty="0"/>
              <a:t>Pool information across features</a:t>
            </a:r>
          </a:p>
          <a:p>
            <a:pPr lvl="1"/>
            <a:r>
              <a:rPr lang="en-US" dirty="0"/>
              <a:t>Subset the data</a:t>
            </a:r>
          </a:p>
          <a:p>
            <a:pPr lvl="1"/>
            <a:r>
              <a:rPr lang="en-US" dirty="0"/>
              <a:t>‘Correct’ for sequencing depth</a:t>
            </a:r>
          </a:p>
          <a:p>
            <a:r>
              <a:rPr lang="en-US" dirty="0"/>
              <a:t>Does</a:t>
            </a:r>
          </a:p>
          <a:p>
            <a:pPr lvl="1"/>
            <a:r>
              <a:rPr lang="en-US" dirty="0"/>
              <a:t>Estimate probability distributions directly from data</a:t>
            </a:r>
          </a:p>
          <a:p>
            <a:pPr lvl="1"/>
            <a:r>
              <a:rPr lang="en-US" dirty="0"/>
              <a:t>Include a maximally uninformative prior distribution</a:t>
            </a:r>
          </a:p>
          <a:p>
            <a:pPr lvl="1"/>
            <a:r>
              <a:rPr lang="en-US" dirty="0"/>
              <a:t>Account for measurement error</a:t>
            </a:r>
          </a:p>
          <a:p>
            <a:pPr lvl="1"/>
            <a:r>
              <a:rPr lang="en-US" dirty="0"/>
              <a:t>Manipulate probabilities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Report the mean ensemble value by default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3068-3E02-E240-839E-228A83DA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1561-856D-F948-AB76-7E79FFD0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84063-74FF-DD42-812C-C8FD7228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71" y="365126"/>
            <a:ext cx="1599079" cy="21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2306004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6920867"/>
            <a:ext cx="2606040" cy="328613"/>
          </a:xfrm>
        </p:spPr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4472" y="1928464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6" y="5185371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644636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by organism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D9F4B1-7161-6E7D-4FEA-C951B7A1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100" y="1331230"/>
            <a:ext cx="5120321" cy="48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6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BA76EF-8869-3807-9A5E-82006D8C8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42" y="1506658"/>
            <a:ext cx="5552902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E2B4-47B4-B05C-07E0-95C165D5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Ecosystem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14E4-A9E0-2D94-D288-9FE519A2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54BF-A57F-0CF1-0F7F-5EA8828A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27C1B4-C165-27DF-180A-F1F9F330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3" b="43322"/>
          <a:stretch/>
        </p:blipFill>
        <p:spPr bwMode="auto">
          <a:xfrm>
            <a:off x="628651" y="2003832"/>
            <a:ext cx="4663786" cy="3385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1DE88-FEA3-8163-AE3C-DC3CC424C8E9}"/>
              </a:ext>
            </a:extLst>
          </p:cNvPr>
          <p:cNvSpPr txBox="1"/>
          <p:nvPr/>
        </p:nvSpPr>
        <p:spPr>
          <a:xfrm>
            <a:off x="5529091" y="1619118"/>
            <a:ext cx="2986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GAC bed at Suncor refinery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Concentrates 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Biofilm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Degrades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Fouls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Annotate to Class or Order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novelty</a:t>
            </a:r>
          </a:p>
        </p:txBody>
      </p:sp>
    </p:spTree>
    <p:extLst>
      <p:ext uri="{BB962C8B-B14F-4D97-AF65-F5344CB8AC3E}">
        <p14:creationId xmlns:p14="http://schemas.microsoft.com/office/powerpoint/2010/main" val="92893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3A94-6AAC-F1D6-BAB9-6FDE14DD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genomes from ONP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8BB8E-7B71-CE90-983C-CEDD1EA8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7851"/>
            <a:ext cx="31102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8D22-D64C-A48B-861A-D79A679D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0A35C-2128-1337-0732-AF67EF0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1148-5A84-223A-1839-A1A00D14EF82}"/>
              </a:ext>
            </a:extLst>
          </p:cNvPr>
          <p:cNvSpPr txBox="1"/>
          <p:nvPr/>
        </p:nvSpPr>
        <p:spPr>
          <a:xfrm>
            <a:off x="4259907" y="2035546"/>
            <a:ext cx="42554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~10-12 Closed genomes/sample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~60% of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Novel filtering method </a:t>
            </a:r>
            <a:r>
              <a:rPr lang="en-US" sz="2400" dirty="0" err="1"/>
              <a:t>Gerenuq</a:t>
            </a:r>
            <a:r>
              <a:rPr lang="en-US" sz="2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‘6 lines of AWK’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Essentially HQD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Hundreds of small circles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~30% of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Basically un-annotatable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01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Sequence-based</a:t>
            </a:r>
          </a:p>
          <a:p>
            <a:pPr lvl="1"/>
            <a:r>
              <a:rPr lang="en-US" dirty="0"/>
              <a:t>Sequence homology finding (FAST)</a:t>
            </a:r>
          </a:p>
          <a:p>
            <a:pPr lvl="1"/>
            <a:r>
              <a:rPr lang="en-US" dirty="0"/>
              <a:t>Usually with protein families</a:t>
            </a:r>
          </a:p>
          <a:p>
            <a:pPr lvl="1"/>
            <a:r>
              <a:rPr lang="en-US" dirty="0"/>
              <a:t>Hypothesis of structural positional homology</a:t>
            </a:r>
          </a:p>
          <a:p>
            <a:r>
              <a:rPr lang="en-US" dirty="0"/>
              <a:t>Structure-based</a:t>
            </a:r>
          </a:p>
          <a:p>
            <a:pPr lvl="1"/>
            <a:r>
              <a:rPr lang="en-US" dirty="0"/>
              <a:t>Structure homology finding (S L O W)</a:t>
            </a:r>
          </a:p>
          <a:p>
            <a:pPr lvl="1"/>
            <a:r>
              <a:rPr lang="en-US" dirty="0"/>
              <a:t>Structures need to be available</a:t>
            </a:r>
          </a:p>
          <a:p>
            <a:pPr lvl="1"/>
            <a:r>
              <a:rPr lang="en-US" dirty="0"/>
              <a:t>More direct test of positional homology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</p:spTree>
    <p:extLst>
      <p:ext uri="{BB962C8B-B14F-4D97-AF65-F5344CB8AC3E}">
        <p14:creationId xmlns:p14="http://schemas.microsoft.com/office/powerpoint/2010/main" val="280410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Workflow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D6D8AD-8E7E-1DC2-AFF2-83AD2CE91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98812"/>
            <a:ext cx="7886700" cy="400496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5023412" y="1413690"/>
            <a:ext cx="351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Dan </a:t>
            </a:r>
            <a:r>
              <a:rPr lang="en-US" sz="1200" b="1" dirty="0" err="1"/>
              <a:t>Giguere</a:t>
            </a:r>
            <a:r>
              <a:rPr lang="en-US" sz="1200" b="1" dirty="0"/>
              <a:t>, Ben Joris, Alex </a:t>
            </a:r>
            <a:r>
              <a:rPr lang="en-US" sz="1200" b="1" dirty="0" err="1"/>
              <a:t>Bahchelli</a:t>
            </a:r>
            <a:r>
              <a:rPr lang="en-US" sz="1200" b="1" dirty="0"/>
              <a:t>, Henry Say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AlphaFold</a:t>
            </a:r>
            <a:r>
              <a:rPr lang="en-US" sz="1200" dirty="0"/>
              <a:t>, Martin </a:t>
            </a:r>
            <a:r>
              <a:rPr lang="en-US" sz="1200" dirty="0" err="1"/>
              <a:t>Steinegger</a:t>
            </a:r>
            <a:r>
              <a:rPr lang="en-US" sz="1200" dirty="0"/>
              <a:t> </a:t>
            </a:r>
            <a:r>
              <a:rPr lang="en-US" sz="1200" dirty="0" err="1"/>
              <a:t>CoLabFold</a:t>
            </a:r>
            <a:r>
              <a:rPr lang="en-US" sz="1200" dirty="0"/>
              <a:t> &amp; </a:t>
            </a:r>
            <a:r>
              <a:rPr lang="en-US" sz="1200" dirty="0" err="1"/>
              <a:t>FoldSeek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6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Sub-genomic circle sizes distributions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Jan 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Bellairs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03DF4-561C-FC6C-523A-CC766A365C02}"/>
              </a:ext>
            </a:extLst>
          </p:cNvPr>
          <p:cNvSpPr txBox="1"/>
          <p:nvPr/>
        </p:nvSpPr>
        <p:spPr>
          <a:xfrm>
            <a:off x="7431688" y="1364885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Henry Say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DD4A9D-B39A-EBAA-F0D3-2FF374376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099" y="1825625"/>
            <a:ext cx="7363802" cy="4351338"/>
          </a:xfrm>
        </p:spPr>
      </p:pic>
    </p:spTree>
    <p:extLst>
      <p:ext uri="{BB962C8B-B14F-4D97-AF65-F5344CB8AC3E}">
        <p14:creationId xmlns:p14="http://schemas.microsoft.com/office/powerpoint/2010/main" val="750216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7871</TotalTime>
  <Words>1743</Words>
  <Application>Microsoft Macintosh PowerPoint</Application>
  <PresentationFormat>On-screen Show (4:3)</PresentationFormat>
  <Paragraphs>458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Microbial Dark Matter</vt:lpstr>
      <vt:lpstr>My checkered past </vt:lpstr>
      <vt:lpstr>The big goal</vt:lpstr>
      <vt:lpstr>Why is this hard (part 1a)?</vt:lpstr>
      <vt:lpstr>Example Ecosystem</vt:lpstr>
      <vt:lpstr>Complete genomes from ONP</vt:lpstr>
      <vt:lpstr>Annotation</vt:lpstr>
      <vt:lpstr>Workflow</vt:lpstr>
      <vt:lpstr>Sub-genomic circle sizes distributions</vt:lpstr>
      <vt:lpstr>One sample and phage</vt:lpstr>
      <vt:lpstr>ColabFold &amp; Foldseek</vt:lpstr>
      <vt:lpstr>Big improvement overall</vt:lpstr>
      <vt:lpstr>Why is this hard (part 1b)?</vt:lpstr>
      <vt:lpstr>PowerPoint Presentation</vt:lpstr>
      <vt:lpstr>Why is this hard (part 2)</vt:lpstr>
      <vt:lpstr>Why is this hard (part 3)?</vt:lpstr>
      <vt:lpstr>We have problems</vt:lpstr>
      <vt:lpstr>Data as counts</vt:lpstr>
      <vt:lpstr>As delivered by sequencing</vt:lpstr>
      <vt:lpstr>Normalization is no help at all</vt:lpstr>
      <vt:lpstr>Log-ratios for CoDa</vt:lpstr>
      <vt:lpstr>A note on correlation</vt:lpstr>
      <vt:lpstr>Meta-transcriptomics of an ecosystem</vt:lpstr>
      <vt:lpstr>Test dataset - bacterial vaginosis </vt:lpstr>
      <vt:lpstr>Datasets</vt:lpstr>
      <vt:lpstr>Distinct datasets:</vt:lpstr>
      <vt:lpstr>BV dataset with edgeR tool</vt:lpstr>
      <vt:lpstr>ALDEx2 under the hood </vt:lpstr>
      <vt:lpstr>Need to center the data</vt:lpstr>
      <vt:lpstr>Housekeeping genes centred</vt:lpstr>
      <vt:lpstr>Species from gene mappings</vt:lpstr>
      <vt:lpstr>Effect (ALDEx2 E(glm))</vt:lpstr>
      <vt:lpstr>BV gene level</vt:lpstr>
      <vt:lpstr>BV Distinguishing features</vt:lpstr>
      <vt:lpstr>Conclusions</vt:lpstr>
      <vt:lpstr>PowerPoint Presentation</vt:lpstr>
      <vt:lpstr>Real sequence data are variable</vt:lpstr>
      <vt:lpstr>Think of the 0s!</vt:lpstr>
      <vt:lpstr>Normalization</vt:lpstr>
      <vt:lpstr>ALDEx2 does and does not </vt:lpstr>
      <vt:lpstr>ALDEx2: probabilistic CoDa</vt:lpstr>
      <vt:lpstr>Genes by organism </vt:lpstr>
      <vt:lpstr>H gene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ALDEx2 to analyze high-throughput sequencing datasets</dc:title>
  <dc:creator>Gregory B. Gloor</dc:creator>
  <cp:lastModifiedBy>Gregory B. Gloor</cp:lastModifiedBy>
  <cp:revision>33</cp:revision>
  <dcterms:created xsi:type="dcterms:W3CDTF">2020-06-14T18:44:01Z</dcterms:created>
  <dcterms:modified xsi:type="dcterms:W3CDTF">2023-02-01T18:14:03Z</dcterms:modified>
</cp:coreProperties>
</file>